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74" r:id="rId2"/>
  </p:sldMasterIdLst>
  <p:notesMasterIdLst>
    <p:notesMasterId r:id="rId18"/>
  </p:notesMasterIdLst>
  <p:sldIdLst>
    <p:sldId id="256" r:id="rId3"/>
    <p:sldId id="257" r:id="rId4"/>
    <p:sldId id="492" r:id="rId5"/>
    <p:sldId id="495" r:id="rId6"/>
    <p:sldId id="491" r:id="rId7"/>
    <p:sldId id="262" r:id="rId8"/>
    <p:sldId id="494" r:id="rId9"/>
    <p:sldId id="263" r:id="rId10"/>
    <p:sldId id="344" r:id="rId11"/>
    <p:sldId id="355" r:id="rId12"/>
    <p:sldId id="345" r:id="rId13"/>
    <p:sldId id="346" r:id="rId14"/>
    <p:sldId id="348" r:id="rId15"/>
    <p:sldId id="356" r:id="rId16"/>
    <p:sldId id="450" r:id="rId17"/>
  </p:sldIdLst>
  <p:sldSz cx="9144000" cy="6858000" type="screen4x3"/>
  <p:notesSz cx="6858000" cy="99472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87" d="100"/>
          <a:sy n="87" d="100"/>
        </p:scale>
        <p:origin x="13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9B83B2-23DC-41E1-99B7-FAE5C7FC80D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90625" y="1243013"/>
            <a:ext cx="447675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787900"/>
            <a:ext cx="5486400" cy="3916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880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9448800"/>
            <a:ext cx="29718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5F7EC-BEA6-4940-9659-7CE166F13C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850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>
            <a:extLst>
              <a:ext uri="{FF2B5EF4-FFF2-40B4-BE49-F238E27FC236}">
                <a16:creationId xmlns:a16="http://schemas.microsoft.com/office/drawing/2014/main" id="{547C8B5B-B992-C49D-522B-AF104356EE7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备注占位符 2">
            <a:extLst>
              <a:ext uri="{FF2B5EF4-FFF2-40B4-BE49-F238E27FC236}">
                <a16:creationId xmlns:a16="http://schemas.microsoft.com/office/drawing/2014/main" id="{BB9D36F4-15F9-2990-A6FF-E2CCE58D44A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268" name="灯片编号占位符 3">
            <a:extLst>
              <a:ext uri="{FF2B5EF4-FFF2-40B4-BE49-F238E27FC236}">
                <a16:creationId xmlns:a16="http://schemas.microsoft.com/office/drawing/2014/main" id="{4AF2E62F-77EE-3CE1-1D6D-B3828BBEBA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8175919-53E6-45CF-9041-D3654DFE3362}" type="slidenum">
              <a:rPr kumimoji="1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707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482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3544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763000" cy="9906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85800" y="1295400"/>
            <a:ext cx="3810000" cy="5181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3810000" cy="5181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8240783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1ED96B5-2794-4957-C4DC-82A2C54480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D393A7E-4622-5086-9C8C-3A7BD5FFF1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6493A1C-57CA-CC46-9C6F-B79A4755FCB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B11D70-5BBF-494C-BB65-467B967F93D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96190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4EBB3E3-1429-EBDE-2F1B-B6166562556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765812E-F421-FDB2-70AC-8EC241D59F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9B46AB7-F155-CE67-A75F-B3F7BEC549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3829D3-3706-4D97-8907-73F103C085F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866373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6532F5A-599F-75F8-74E2-5C521CB90D3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00D0EA7-BC4F-B9EE-0CFA-067A1EA7496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2D37929-61F4-FA66-B98C-1993830E62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29B73B-C32E-475E-BA03-D8F89B73C45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173016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E03C4B-D548-CAD7-C774-7B79D9267B3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401FD4-8FCC-3AF0-9FF1-F3EEF8036E9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384DD2-83A9-F6BD-A336-48CB3DB3D7C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8D6CF21-EF9A-4428-AFF4-1F9F8D79B56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809400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A23A729-23E3-BDF1-B2DE-FE279395C2A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1A077E6-A231-F018-DFD6-5FF4AD3421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EB679E8-B50F-1902-FCCC-A31A6D83D3D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8C5458-E92C-42AE-8C88-DDE5275E4A5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252174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CFD0CB9-882E-D970-9341-A86965A25D0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BDCE1B2-218A-51C0-7947-DA0F930A8B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3BE8FF5-6594-A024-05A8-9D185C9DE57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008E350-F427-49A1-9DA4-1CFBDCCF390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808040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AA4DA76-85BD-6BEF-17DB-5E076CDB553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7EA5D6C3-2DC9-4841-F631-BD42E2E7156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C37167E1-D1F9-4C86-054D-3DEC2C91EC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47A3D5-083D-4627-86F1-C1870948952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6895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2611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7F6256-CA5C-B4B0-8C1C-FCA469BE0D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5C6B9C-6934-D25F-B770-268DCDA54E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C84E5-15D2-8B8B-0A47-E9FF89103DD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BC672B-0E07-4BE1-B9F4-1B29D56D74A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836599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EB8C23-BE41-3D44-BB75-A84FB0AB237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51A149-E6D3-4E75-2592-C003A512757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189311-0B71-35E9-81C9-18561E94F60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F033F0-97EA-4005-B593-128D5B49833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936807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CB58B75-D2A9-60BF-8831-907BF10789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5E6B694-CD36-38E2-9FDA-D17018F1FED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2501135-4BFD-B980-66AF-6AC90A9E8A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5532F7-B820-4D61-AE6A-298732F24B2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05883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15100" y="228600"/>
            <a:ext cx="1943100" cy="5867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76900" cy="5867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E36ACC4-C196-3F3D-C24D-4DDB8EF3478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A0E8B16-05D0-C4D9-C87F-F722649676C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DF98DA5-8B38-4F64-E882-23C94040AF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FC8D5A-F6EF-4DA5-A899-220256AF6EB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6237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66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15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215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13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715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988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305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64B189-8A2A-4B8B-958A-82C6B06853C0}" type="datetimeFigureOut">
              <a:rPr lang="zh-CN" altLang="en-US" smtClean="0"/>
              <a:t>2022/05/23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95C76-8CAD-4EBE-A687-592661996E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132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B791AD4-58FB-5404-3E7A-72C34E46D2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5903646-5BDE-4278-0874-7DE1B8B6F4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FF35F45-2878-4955-99EC-7609E8BBA5E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754D3CC8-6AE7-44FF-AA9E-6EFD3F5B917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1CEA019-D29E-4095-B0E2-F2CB27262900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0D95A2EB-BC60-445B-80AA-10F1875DC6B5}" type="slidenum">
              <a:rPr lang="en-US" altLang="zh-CN"/>
              <a:pPr/>
              <a:t>‹#›</a:t>
            </a:fld>
            <a:endParaRPr lang="en-US" altLang="zh-CN"/>
          </a:p>
        </p:txBody>
      </p:sp>
      <p:pic>
        <p:nvPicPr>
          <p:cNvPr id="1031" name="Picture 8">
            <a:extLst>
              <a:ext uri="{FF2B5EF4-FFF2-40B4-BE49-F238E27FC236}">
                <a16:creationId xmlns:a16="http://schemas.microsoft.com/office/drawing/2014/main" id="{23E14FE1-4740-AAAB-E613-CCC022778C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62484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6138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800" b="1">
          <a:solidFill>
            <a:srgbClr val="000066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800" b="1">
          <a:solidFill>
            <a:srgbClr val="000066"/>
          </a:solidFill>
          <a:latin typeface="Times New Roman" pitchFamily="18" charset="0"/>
          <a:ea typeface="华文新魏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800" b="1">
          <a:solidFill>
            <a:srgbClr val="000066"/>
          </a:solidFill>
          <a:latin typeface="Times New Roman" pitchFamily="18" charset="0"/>
          <a:ea typeface="华文新魏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800" b="1">
          <a:solidFill>
            <a:srgbClr val="000066"/>
          </a:solidFill>
          <a:latin typeface="Times New Roman" pitchFamily="18" charset="0"/>
          <a:ea typeface="华文新魏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800" b="1">
          <a:solidFill>
            <a:srgbClr val="000066"/>
          </a:solidFill>
          <a:latin typeface="Times New Roman" pitchFamily="18" charset="0"/>
          <a:ea typeface="华文新魏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800" b="1">
          <a:solidFill>
            <a:srgbClr val="000066"/>
          </a:solidFill>
          <a:latin typeface="Times New Roman" pitchFamily="18" charset="0"/>
          <a:ea typeface="华文新魏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800" b="1">
          <a:solidFill>
            <a:srgbClr val="000066"/>
          </a:solidFill>
          <a:latin typeface="Times New Roman" pitchFamily="18" charset="0"/>
          <a:ea typeface="华文新魏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800" b="1">
          <a:solidFill>
            <a:srgbClr val="000066"/>
          </a:solidFill>
          <a:latin typeface="Times New Roman" pitchFamily="18" charset="0"/>
          <a:ea typeface="华文新魏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800" b="1">
          <a:solidFill>
            <a:srgbClr val="000066"/>
          </a:solidFill>
          <a:latin typeface="Times New Roman" pitchFamily="18" charset="0"/>
          <a:ea typeface="华文新魏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 b="1">
          <a:solidFill>
            <a:srgbClr val="000066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 b="1">
          <a:solidFill>
            <a:srgbClr val="000066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 b="1">
          <a:solidFill>
            <a:srgbClr val="000066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 b="1">
          <a:solidFill>
            <a:srgbClr val="000066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 b="1">
          <a:solidFill>
            <a:srgbClr val="000066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rgbClr val="000066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rgbClr val="000066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rgbClr val="000066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 b="1">
          <a:solidFill>
            <a:srgbClr val="000066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随堂测试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两个移动用户同属于一个</a:t>
            </a:r>
            <a:r>
              <a:rPr lang="en-US" altLang="zh-CN" dirty="0"/>
              <a:t>AP</a:t>
            </a:r>
            <a:r>
              <a:rPr lang="zh-CN" altLang="en-US" dirty="0"/>
              <a:t>（或</a:t>
            </a:r>
            <a:r>
              <a:rPr lang="en-US" altLang="zh-CN" dirty="0"/>
              <a:t>BS</a:t>
            </a:r>
            <a:r>
              <a:rPr lang="zh-CN" altLang="en-US" dirty="0"/>
              <a:t>）管理的区域，双方进行的认证可以看作域内认证。根据学习知识，设计一种双向鉴别协议：（</a:t>
            </a:r>
            <a:r>
              <a:rPr lang="en-US" altLang="zh-CN" dirty="0"/>
              <a:t>1)</a:t>
            </a:r>
            <a:r>
              <a:rPr lang="zh-CN" altLang="en-US" dirty="0"/>
              <a:t>派生会话密钥；</a:t>
            </a:r>
            <a:r>
              <a:rPr lang="en-US" altLang="zh-CN" dirty="0"/>
              <a:t>(2)</a:t>
            </a:r>
            <a:r>
              <a:rPr lang="zh-CN" altLang="en-US" dirty="0"/>
              <a:t>防止重返攻击；（</a:t>
            </a:r>
            <a:r>
              <a:rPr lang="en-US" altLang="zh-CN" dirty="0"/>
              <a:t>3)</a:t>
            </a:r>
            <a:r>
              <a:rPr lang="zh-CN" altLang="en-US" dirty="0"/>
              <a:t>列出消息流（请参考下页</a:t>
            </a:r>
            <a:r>
              <a:rPr lang="en-US" altLang="zh-CN" dirty="0" err="1"/>
              <a:t>ppt</a:t>
            </a:r>
            <a:r>
              <a:rPr lang="zh-CN" altLang="en-US" dirty="0"/>
              <a:t>）；（</a:t>
            </a:r>
            <a:r>
              <a:rPr lang="en-US" altLang="zh-CN" dirty="0"/>
              <a:t>4)</a:t>
            </a:r>
            <a:r>
              <a:rPr lang="zh-CN" altLang="en-US" dirty="0"/>
              <a:t>列出每个节点已知的初始密钥材料；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做不完，按照作业时间公布，请参考作业通知；</a:t>
            </a:r>
          </a:p>
        </p:txBody>
      </p:sp>
    </p:spTree>
    <p:extLst>
      <p:ext uri="{BB962C8B-B14F-4D97-AF65-F5344CB8AC3E}">
        <p14:creationId xmlns:p14="http://schemas.microsoft.com/office/powerpoint/2010/main" val="3873004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1">
            <a:extLst>
              <a:ext uri="{FF2B5EF4-FFF2-40B4-BE49-F238E27FC236}">
                <a16:creationId xmlns:a16="http://schemas.microsoft.com/office/drawing/2014/main" id="{5ADAA589-ACC6-56C3-DEB3-38790FF54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0" lang="en-US" altLang="zh-CN">
                <a:latin typeface="华文新魏" panose="02010800040101010101" pitchFamily="2" charset="-122"/>
              </a:rPr>
              <a:t>1. 3.1 </a:t>
            </a:r>
            <a:r>
              <a:rPr kumimoji="0" lang="zh-CN" altLang="en-US">
                <a:latin typeface="华文新魏" panose="02010800040101010101" pitchFamily="2" charset="-122"/>
              </a:rPr>
              <a:t>无线网络特点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5123" name="内容占位符 2">
            <a:extLst>
              <a:ext uri="{FF2B5EF4-FFF2-40B4-BE49-F238E27FC236}">
                <a16:creationId xmlns:a16="http://schemas.microsoft.com/office/drawing/2014/main" id="{0C1C0AB5-2045-2822-C197-6399C403F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600200"/>
            <a:ext cx="8062912" cy="4495800"/>
          </a:xfrm>
        </p:spPr>
        <p:txBody>
          <a:bodyPr/>
          <a:lstStyle/>
          <a:p>
            <a:pPr eaLnBrk="1" hangingPunct="1"/>
            <a:r>
              <a:rPr lang="zh-CN" altLang="en-US" sz="2400">
                <a:solidFill>
                  <a:srgbClr val="C00000"/>
                </a:solidFill>
              </a:rPr>
              <a:t>（</a:t>
            </a:r>
            <a:r>
              <a:rPr lang="en-US" altLang="zh-CN" sz="2400">
                <a:solidFill>
                  <a:srgbClr val="C00000"/>
                </a:solidFill>
              </a:rPr>
              <a:t>2</a:t>
            </a:r>
            <a:r>
              <a:rPr lang="zh-CN" altLang="en-US" sz="2400">
                <a:solidFill>
                  <a:srgbClr val="C00000"/>
                </a:solidFill>
              </a:rPr>
              <a:t>）无线信道的不稳定性。</a:t>
            </a:r>
            <a:endParaRPr lang="en-US" altLang="zh-CN" sz="2400">
              <a:solidFill>
                <a:srgbClr val="C00000"/>
              </a:solidFill>
            </a:endParaRPr>
          </a:p>
          <a:p>
            <a:pPr lvl="1" eaLnBrk="1" hangingPunct="1"/>
            <a:r>
              <a:rPr lang="zh-CN" altLang="en-US" sz="2400"/>
              <a:t>无线网络随着用户的移动其信道特性是变化的，会受到干扰、衰落、多径、多普勒频移等多方面的影响，造成信号质量波动较大，甚至无法进行通信。需要</a:t>
            </a:r>
            <a:r>
              <a:rPr lang="en-US" altLang="zh-CN" sz="2400"/>
              <a:t>ARQ</a:t>
            </a:r>
            <a:endParaRPr lang="zh-CN" altLang="en-US" sz="2400"/>
          </a:p>
        </p:txBody>
      </p:sp>
      <p:sp>
        <p:nvSpPr>
          <p:cNvPr id="5124" name="灯片编号占位符 3">
            <a:extLst>
              <a:ext uri="{FF2B5EF4-FFF2-40B4-BE49-F238E27FC236}">
                <a16:creationId xmlns:a16="http://schemas.microsoft.com/office/drawing/2014/main" id="{354C3C74-FE25-E4B1-6078-005479C89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53DCDF-B07D-400B-A384-C1C6A4BFF2C8}" type="slidenum">
              <a:rPr kumimoji="1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>
            <a:extLst>
              <a:ext uri="{FF2B5EF4-FFF2-40B4-BE49-F238E27FC236}">
                <a16:creationId xmlns:a16="http://schemas.microsoft.com/office/drawing/2014/main" id="{D9023636-EDE8-05D5-6392-4F2B8A291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0" lang="en-US" altLang="zh-CN">
                <a:latin typeface="华文新魏" panose="02010800040101010101" pitchFamily="2" charset="-122"/>
              </a:rPr>
              <a:t>1. 3.1 </a:t>
            </a:r>
            <a:r>
              <a:rPr kumimoji="0" lang="zh-CN" altLang="en-US">
                <a:latin typeface="华文新魏" panose="02010800040101010101" pitchFamily="2" charset="-122"/>
              </a:rPr>
              <a:t>无线网络特点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6147" name="内容占位符 2">
            <a:extLst>
              <a:ext uri="{FF2B5EF4-FFF2-40B4-BE49-F238E27FC236}">
                <a16:creationId xmlns:a16="http://schemas.microsoft.com/office/drawing/2014/main" id="{09E7D54F-545E-CE45-8A8F-EB1BA1D95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sz="2400">
                <a:solidFill>
                  <a:srgbClr val="C00000"/>
                </a:solidFill>
              </a:rPr>
              <a:t>（</a:t>
            </a:r>
            <a:r>
              <a:rPr lang="en-US" altLang="zh-CN" sz="2400">
                <a:solidFill>
                  <a:srgbClr val="C00000"/>
                </a:solidFill>
              </a:rPr>
              <a:t>3</a:t>
            </a:r>
            <a:r>
              <a:rPr lang="zh-CN" altLang="en-US" sz="2400">
                <a:solidFill>
                  <a:srgbClr val="C00000"/>
                </a:solidFill>
              </a:rPr>
              <a:t>）网络终端的移动性</a:t>
            </a:r>
            <a:endParaRPr lang="en-US" altLang="zh-CN" sz="2400">
              <a:solidFill>
                <a:srgbClr val="C00000"/>
              </a:solidFill>
            </a:endParaRPr>
          </a:p>
          <a:p>
            <a:pPr lvl="1" eaLnBrk="1" hangingPunct="1"/>
            <a:r>
              <a:rPr lang="zh-CN" altLang="en-US" sz="2400"/>
              <a:t>有线网络的用户终端与接入设备间通过线缆连接，终端不能大范围移动，对用户的管理比较容易。</a:t>
            </a:r>
            <a:endParaRPr lang="en-US" altLang="zh-CN" sz="2400"/>
          </a:p>
          <a:p>
            <a:pPr lvl="1" eaLnBrk="1" hangingPunct="1"/>
            <a:endParaRPr lang="en-US" altLang="zh-CN" sz="2400"/>
          </a:p>
          <a:p>
            <a:pPr lvl="1" eaLnBrk="1" hangingPunct="1"/>
            <a:r>
              <a:rPr lang="zh-CN" altLang="en-US" sz="2400"/>
              <a:t>无线网络终端不仅可以在较大范围内移动，而且还可以跨区域漫游，这增大了对接入节点的认证难度，如移动通信网络中的接入认证问题。</a:t>
            </a:r>
          </a:p>
        </p:txBody>
      </p:sp>
      <p:sp>
        <p:nvSpPr>
          <p:cNvPr id="6148" name="灯片编号占位符 3">
            <a:extLst>
              <a:ext uri="{FF2B5EF4-FFF2-40B4-BE49-F238E27FC236}">
                <a16:creationId xmlns:a16="http://schemas.microsoft.com/office/drawing/2014/main" id="{35EB6D0B-47F4-1161-41A1-943257842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3159315-B454-4827-85F6-5C4DD8D732F2}" type="slidenum">
              <a:rPr kumimoji="1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>
            <a:extLst>
              <a:ext uri="{FF2B5EF4-FFF2-40B4-BE49-F238E27FC236}">
                <a16:creationId xmlns:a16="http://schemas.microsoft.com/office/drawing/2014/main" id="{D9CF8414-5376-0197-69EC-87249757E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0" lang="en-US" altLang="zh-CN">
                <a:latin typeface="华文新魏" panose="02010800040101010101" pitchFamily="2" charset="-122"/>
              </a:rPr>
              <a:t>1. 3.1 </a:t>
            </a:r>
            <a:r>
              <a:rPr kumimoji="0" lang="zh-CN" altLang="en-US">
                <a:latin typeface="华文新魏" panose="02010800040101010101" pitchFamily="2" charset="-122"/>
              </a:rPr>
              <a:t>无线网络特点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7171" name="内容占位符 2">
            <a:extLst>
              <a:ext uri="{FF2B5EF4-FFF2-40B4-BE49-F238E27FC236}">
                <a16:creationId xmlns:a16="http://schemas.microsoft.com/office/drawing/2014/main" id="{0AC891C5-426F-A545-B435-19AC7861A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sz="2400">
                <a:solidFill>
                  <a:srgbClr val="C00000"/>
                </a:solidFill>
              </a:rPr>
              <a:t>（</a:t>
            </a:r>
            <a:r>
              <a:rPr lang="en-US" altLang="zh-CN" sz="2400">
                <a:solidFill>
                  <a:srgbClr val="C00000"/>
                </a:solidFill>
              </a:rPr>
              <a:t>4</a:t>
            </a:r>
            <a:r>
              <a:rPr lang="zh-CN" altLang="en-US" sz="2400">
                <a:solidFill>
                  <a:srgbClr val="C00000"/>
                </a:solidFill>
              </a:rPr>
              <a:t>）网络的动态拓扑结构</a:t>
            </a:r>
            <a:endParaRPr lang="en-US" altLang="zh-CN" sz="2400">
              <a:solidFill>
                <a:srgbClr val="C00000"/>
              </a:solidFill>
            </a:endParaRPr>
          </a:p>
          <a:p>
            <a:pPr lvl="1" eaLnBrk="1" hangingPunct="1"/>
            <a:r>
              <a:rPr lang="zh-CN" altLang="en-US" sz="2400"/>
              <a:t>动态的、变化的拓扑结构缺乏集中管理机制，使得安全技术（如密钥管理、信任管理等）更加复杂（可能是无中心控制节点、自治的）。</a:t>
            </a:r>
            <a:endParaRPr lang="en-US" altLang="zh-CN" sz="2400"/>
          </a:p>
          <a:p>
            <a:pPr lvl="1" eaLnBrk="1" hangingPunct="1"/>
            <a:r>
              <a:rPr lang="zh-CN" altLang="en-US" sz="2400"/>
              <a:t>另一方面，无线网络环境中做出的许多决策是分散的，许多网络算法（如路由算法、定位算法等）必须依赖大量节点的共同参与和协作来完成。</a:t>
            </a:r>
          </a:p>
        </p:txBody>
      </p:sp>
      <p:sp>
        <p:nvSpPr>
          <p:cNvPr id="7172" name="灯片编号占位符 3">
            <a:extLst>
              <a:ext uri="{FF2B5EF4-FFF2-40B4-BE49-F238E27FC236}">
                <a16:creationId xmlns:a16="http://schemas.microsoft.com/office/drawing/2014/main" id="{FB7263C0-6F08-5135-DD64-196D5E3E6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CE7E4F-CDF4-4E2E-B01B-9F2BACCA8471}" type="slidenum">
              <a:rPr kumimoji="1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>
            <a:extLst>
              <a:ext uri="{FF2B5EF4-FFF2-40B4-BE49-F238E27FC236}">
                <a16:creationId xmlns:a16="http://schemas.microsoft.com/office/drawing/2014/main" id="{D6007E27-5D9C-0A80-B59A-9B75EDA78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0" lang="en-US" altLang="zh-CN">
                <a:latin typeface="华文新魏" panose="02010800040101010101" pitchFamily="2" charset="-122"/>
              </a:rPr>
              <a:t>1. 3.1 </a:t>
            </a:r>
            <a:r>
              <a:rPr kumimoji="0" lang="zh-CN" altLang="en-US">
                <a:latin typeface="华文新魏" panose="02010800040101010101" pitchFamily="2" charset="-122"/>
              </a:rPr>
              <a:t>无线网络特点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4339" name="内容占位符 2">
            <a:extLst>
              <a:ext uri="{FF2B5EF4-FFF2-40B4-BE49-F238E27FC236}">
                <a16:creationId xmlns:a16="http://schemas.microsoft.com/office/drawing/2014/main" id="{8B1CEA28-5CF3-E79B-F810-74E96D663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2400" dirty="0">
                <a:solidFill>
                  <a:srgbClr val="C00000"/>
                </a:solidFill>
              </a:rPr>
              <a:t>（</a:t>
            </a:r>
            <a:r>
              <a:rPr lang="en-US" altLang="zh-CN" sz="2400" dirty="0">
                <a:solidFill>
                  <a:srgbClr val="C00000"/>
                </a:solidFill>
              </a:rPr>
              <a:t>5</a:t>
            </a:r>
            <a:r>
              <a:rPr lang="zh-CN" altLang="en-US" sz="2400" dirty="0">
                <a:solidFill>
                  <a:srgbClr val="C00000"/>
                </a:solidFill>
              </a:rPr>
              <a:t>）网络终端设备资源有限性</a:t>
            </a:r>
            <a:endParaRPr lang="en-US" altLang="zh-CN" sz="2400" dirty="0">
              <a:solidFill>
                <a:srgbClr val="C00000"/>
              </a:solidFill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dirty="0"/>
              <a:t>     无线网络终端设备与有线网络的终端（如 </a:t>
            </a:r>
            <a:r>
              <a:rPr lang="en-US" altLang="zh-CN" sz="2400" dirty="0"/>
              <a:t>PC</a:t>
            </a:r>
            <a:r>
              <a:rPr lang="zh-CN" altLang="en-US" sz="2400" dirty="0"/>
              <a:t>）相比，具有计算、通信、存储等资源受限的特点，以及对耗电量、价格、体积等的要求。</a:t>
            </a:r>
            <a:endParaRPr lang="en-US" altLang="zh-CN" sz="2400" dirty="0"/>
          </a:p>
          <a:p>
            <a:pPr marL="0" indent="0" eaLnBrk="1" hangingPunct="1">
              <a:buFontTx/>
              <a:buNone/>
              <a:defRPr/>
            </a:pPr>
            <a:endParaRPr lang="en-US" altLang="zh-CN" sz="2400" dirty="0"/>
          </a:p>
          <a:p>
            <a:pPr eaLnBrk="1" hangingPunct="1">
              <a:defRPr/>
            </a:pPr>
            <a:r>
              <a:rPr lang="zh-CN" altLang="en-US" sz="2400" dirty="0">
                <a:solidFill>
                  <a:srgbClr val="C00000"/>
                </a:solidFill>
              </a:rPr>
              <a:t>（</a:t>
            </a:r>
            <a:r>
              <a:rPr lang="en-US" altLang="zh-CN" sz="2400" dirty="0">
                <a:solidFill>
                  <a:srgbClr val="C00000"/>
                </a:solidFill>
              </a:rPr>
              <a:t>6</a:t>
            </a:r>
            <a:r>
              <a:rPr lang="zh-CN" altLang="en-US" sz="2400" dirty="0">
                <a:solidFill>
                  <a:srgbClr val="C00000"/>
                </a:solidFill>
              </a:rPr>
              <a:t>）网络异构性</a:t>
            </a:r>
            <a:endParaRPr lang="en-US" altLang="zh-CN" sz="2400" dirty="0">
              <a:solidFill>
                <a:srgbClr val="C00000"/>
              </a:solidFill>
            </a:endParaRPr>
          </a:p>
          <a:p>
            <a:pPr lvl="1" eaLnBrk="1" hangingPunct="1">
              <a:defRPr/>
            </a:pPr>
            <a:r>
              <a:rPr lang="zh-CN" altLang="en-US" sz="2400" dirty="0"/>
              <a:t>个域网、局域网、广域网等多种网络类型，缺少统一标准，安全管理具有一定难度。</a:t>
            </a:r>
          </a:p>
          <a:p>
            <a:pPr marL="0" indent="0" eaLnBrk="1" hangingPunct="1">
              <a:buFontTx/>
              <a:buNone/>
              <a:defRPr/>
            </a:pPr>
            <a:endParaRPr lang="zh-CN" altLang="en-US" sz="2400" dirty="0"/>
          </a:p>
        </p:txBody>
      </p:sp>
      <p:sp>
        <p:nvSpPr>
          <p:cNvPr id="8196" name="灯片编号占位符 3">
            <a:extLst>
              <a:ext uri="{FF2B5EF4-FFF2-40B4-BE49-F238E27FC236}">
                <a16:creationId xmlns:a16="http://schemas.microsoft.com/office/drawing/2014/main" id="{7C5B33EC-CAA1-4FF1-41A3-E264CEA3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E26574-12A3-486A-8AAB-5285D945760B}" type="slidenum">
              <a:rPr kumimoji="1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">
            <a:extLst>
              <a:ext uri="{FF2B5EF4-FFF2-40B4-BE49-F238E27FC236}">
                <a16:creationId xmlns:a16="http://schemas.microsoft.com/office/drawing/2014/main" id="{371DC7E1-6DD5-7E3B-EC46-2C82228A7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0" lang="en-US" altLang="zh-CN">
                <a:latin typeface="华文新魏" panose="02010800040101010101" pitchFamily="2" charset="-122"/>
              </a:rPr>
              <a:t>1. 3.2 </a:t>
            </a:r>
            <a:r>
              <a:rPr kumimoji="0" lang="zh-CN" altLang="en-US">
                <a:latin typeface="华文新魏" panose="02010800040101010101" pitchFamily="2" charset="-122"/>
              </a:rPr>
              <a:t>安全服务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9219" name="内容占位符 2">
            <a:extLst>
              <a:ext uri="{FF2B5EF4-FFF2-40B4-BE49-F238E27FC236}">
                <a16:creationId xmlns:a16="http://schemas.microsoft.com/office/drawing/2014/main" id="{2EBC1D1E-920B-44AB-46D9-B64D61220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236663"/>
            <a:ext cx="8569325" cy="4495800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zh-CN" sz="2400">
                <a:solidFill>
                  <a:srgbClr val="C00000"/>
                </a:solidFill>
              </a:rPr>
              <a:t>1. </a:t>
            </a:r>
            <a:r>
              <a:rPr lang="zh-CN" altLang="en-US" sz="2400">
                <a:solidFill>
                  <a:srgbClr val="C00000"/>
                </a:solidFill>
              </a:rPr>
              <a:t>认证 </a:t>
            </a:r>
            <a:r>
              <a:rPr lang="en-US" altLang="zh-CN" sz="2400">
                <a:solidFill>
                  <a:srgbClr val="C00000"/>
                </a:solidFill>
              </a:rPr>
              <a:t>Authentication</a:t>
            </a:r>
            <a:endParaRPr lang="zh-CN" altLang="en-US" sz="2400">
              <a:solidFill>
                <a:srgbClr val="C00000"/>
              </a:solidFill>
            </a:endParaRPr>
          </a:p>
          <a:p>
            <a:pPr marL="0" indent="0">
              <a:buFontTx/>
              <a:buNone/>
            </a:pPr>
            <a:r>
              <a:rPr lang="zh-CN" altLang="en-US" sz="2400"/>
              <a:t>认证发送方和接收方的身份</a:t>
            </a:r>
            <a:r>
              <a:rPr lang="en-US" altLang="zh-CN" sz="2400"/>
              <a:t>(</a:t>
            </a:r>
            <a:r>
              <a:rPr lang="zh-CN" altLang="en-US" sz="2400"/>
              <a:t>对等实体身份认证</a:t>
            </a:r>
            <a:r>
              <a:rPr lang="en-US" altLang="zh-CN" sz="2400"/>
              <a:t>)</a:t>
            </a:r>
            <a:r>
              <a:rPr lang="zh-CN" altLang="en-US" sz="2400"/>
              <a:t>；</a:t>
            </a:r>
            <a:endParaRPr lang="en-US" altLang="zh-CN" sz="2400"/>
          </a:p>
          <a:p>
            <a:pPr marL="0" indent="0">
              <a:buFontTx/>
              <a:buNone/>
            </a:pPr>
            <a:r>
              <a:rPr lang="zh-CN" altLang="en-US" sz="2400"/>
              <a:t>认证信息的来源</a:t>
            </a:r>
            <a:r>
              <a:rPr lang="en-US" altLang="zh-CN" sz="2400"/>
              <a:t>(</a:t>
            </a:r>
            <a:r>
              <a:rPr lang="zh-CN" altLang="en-US" sz="2400"/>
              <a:t>数据源身份认证</a:t>
            </a:r>
            <a:r>
              <a:rPr lang="en-US" altLang="zh-CN" sz="2400"/>
              <a:t>)</a:t>
            </a:r>
            <a:r>
              <a:rPr lang="zh-CN" altLang="en-US" sz="2400"/>
              <a:t>。</a:t>
            </a:r>
            <a:endParaRPr lang="en-US" altLang="zh-CN" sz="2400"/>
          </a:p>
          <a:p>
            <a:pPr marL="0" indent="0">
              <a:buFontTx/>
              <a:buNone/>
            </a:pPr>
            <a:r>
              <a:rPr lang="en-US" altLang="zh-CN" sz="2400">
                <a:solidFill>
                  <a:srgbClr val="C00000"/>
                </a:solidFill>
              </a:rPr>
              <a:t>2. </a:t>
            </a:r>
            <a:r>
              <a:rPr lang="zh-CN" altLang="en-US" sz="2400">
                <a:solidFill>
                  <a:srgbClr val="C00000"/>
                </a:solidFill>
              </a:rPr>
              <a:t>数据机密性 </a:t>
            </a:r>
            <a:r>
              <a:rPr lang="en-US" altLang="zh-CN" sz="2400">
                <a:solidFill>
                  <a:srgbClr val="C00000"/>
                </a:solidFill>
              </a:rPr>
              <a:t>data confidentiality</a:t>
            </a:r>
            <a:endParaRPr lang="zh-CN" altLang="en-US" sz="2400">
              <a:solidFill>
                <a:srgbClr val="C00000"/>
              </a:solidFill>
            </a:endParaRPr>
          </a:p>
          <a:p>
            <a:pPr marL="0" indent="0">
              <a:buFontTx/>
              <a:buNone/>
            </a:pPr>
            <a:r>
              <a:rPr lang="zh-CN" altLang="en-AU" sz="2400"/>
              <a:t>保护数据免于非授权泄漏，并防止流量分析</a:t>
            </a:r>
            <a:endParaRPr lang="zh-CN" altLang="en-US" sz="2400"/>
          </a:p>
          <a:p>
            <a:pPr marL="0" indent="0">
              <a:buFontTx/>
              <a:buNone/>
            </a:pPr>
            <a:r>
              <a:rPr lang="en-US" altLang="zh-CN" sz="2400">
                <a:solidFill>
                  <a:srgbClr val="C00000"/>
                </a:solidFill>
              </a:rPr>
              <a:t>3. </a:t>
            </a:r>
            <a:r>
              <a:rPr lang="zh-CN" altLang="en-US" sz="2400">
                <a:solidFill>
                  <a:srgbClr val="C00000"/>
                </a:solidFill>
              </a:rPr>
              <a:t>数据完整性 </a:t>
            </a:r>
            <a:r>
              <a:rPr lang="en-US" altLang="zh-CN" sz="2400">
                <a:solidFill>
                  <a:srgbClr val="C00000"/>
                </a:solidFill>
              </a:rPr>
              <a:t>data integrity</a:t>
            </a:r>
            <a:endParaRPr lang="zh-CN" altLang="en-US" sz="2400">
              <a:solidFill>
                <a:srgbClr val="C00000"/>
              </a:solidFill>
            </a:endParaRPr>
          </a:p>
          <a:p>
            <a:pPr marL="0" indent="0">
              <a:buFontTx/>
              <a:buNone/>
            </a:pPr>
            <a:r>
              <a:rPr lang="zh-CN" altLang="en-AU" sz="2400"/>
              <a:t>确保接收到的数据是由授权用户发出的或者是未被修改过的</a:t>
            </a:r>
            <a:endParaRPr lang="en-US" altLang="zh-CN" sz="2400"/>
          </a:p>
          <a:p>
            <a:pPr marL="0" indent="0">
              <a:buFontTx/>
              <a:buNone/>
            </a:pPr>
            <a:r>
              <a:rPr lang="en-US" altLang="zh-CN" sz="2400">
                <a:solidFill>
                  <a:srgbClr val="C00000"/>
                </a:solidFill>
              </a:rPr>
              <a:t>4. </a:t>
            </a:r>
            <a:r>
              <a:rPr lang="zh-CN" altLang="en-US" sz="2400">
                <a:solidFill>
                  <a:srgbClr val="C00000"/>
                </a:solidFill>
              </a:rPr>
              <a:t>不可否认性 </a:t>
            </a:r>
            <a:r>
              <a:rPr lang="en-US" altLang="zh-CN" sz="2400">
                <a:solidFill>
                  <a:srgbClr val="C00000"/>
                </a:solidFill>
              </a:rPr>
              <a:t>non-repudiation</a:t>
            </a:r>
            <a:endParaRPr lang="zh-CN" altLang="en-US" sz="2400">
              <a:solidFill>
                <a:srgbClr val="C00000"/>
              </a:solidFill>
            </a:endParaRPr>
          </a:p>
          <a:p>
            <a:pPr marL="0" indent="0">
              <a:buFontTx/>
              <a:buNone/>
            </a:pPr>
            <a:r>
              <a:rPr lang="zh-CN" altLang="en-AU" sz="2400"/>
              <a:t>防止通信方对通信行为的否认，包括源不可否认性和宿不可否认性</a:t>
            </a:r>
            <a:endParaRPr lang="en-US" altLang="zh-CN" sz="2400"/>
          </a:p>
          <a:p>
            <a:pPr marL="0" indent="0">
              <a:buFontTx/>
              <a:buNone/>
            </a:pPr>
            <a:r>
              <a:rPr lang="en-US" altLang="zh-CN" sz="2400">
                <a:solidFill>
                  <a:srgbClr val="C00000"/>
                </a:solidFill>
              </a:rPr>
              <a:t>5. </a:t>
            </a:r>
            <a:r>
              <a:rPr lang="zh-CN" altLang="en-US" sz="2400">
                <a:solidFill>
                  <a:srgbClr val="C00000"/>
                </a:solidFill>
              </a:rPr>
              <a:t>访问控制 </a:t>
            </a:r>
            <a:r>
              <a:rPr lang="en-US" altLang="zh-CN" sz="2400">
                <a:solidFill>
                  <a:srgbClr val="C00000"/>
                </a:solidFill>
              </a:rPr>
              <a:t>Access control </a:t>
            </a:r>
          </a:p>
          <a:p>
            <a:pPr marL="0" indent="0">
              <a:buFontTx/>
              <a:buNone/>
            </a:pPr>
            <a:r>
              <a:rPr lang="zh-CN" altLang="en-US" sz="2400"/>
              <a:t>保护信息免于被未经授权的实体访问</a:t>
            </a:r>
          </a:p>
        </p:txBody>
      </p:sp>
      <p:sp>
        <p:nvSpPr>
          <p:cNvPr id="9220" name="灯片编号占位符 3">
            <a:extLst>
              <a:ext uri="{FF2B5EF4-FFF2-40B4-BE49-F238E27FC236}">
                <a16:creationId xmlns:a16="http://schemas.microsoft.com/office/drawing/2014/main" id="{1205FC62-6C54-5C7A-58E6-DB887A3B1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0FA4E44-156B-4492-85DB-F2BB6DDDBD68}" type="slidenum">
              <a:rPr kumimoji="1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日期占位符 3">
            <a:extLst>
              <a:ext uri="{FF2B5EF4-FFF2-40B4-BE49-F238E27FC236}">
                <a16:creationId xmlns:a16="http://schemas.microsoft.com/office/drawing/2014/main" id="{697A998C-21A7-0027-106C-802C34298E2F}"/>
              </a:ext>
            </a:extLst>
          </p:cNvPr>
          <p:cNvSpPr txBox="1">
            <a:spLocks noGrp="1"/>
          </p:cNvSpPr>
          <p:nvPr/>
        </p:nvSpPr>
        <p:spPr bwMode="auto">
          <a:xfrm>
            <a:off x="457200" y="6545263"/>
            <a:ext cx="2530475" cy="26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6750F48-F025-4D11-9A10-15F333471886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2022/05/23</a:t>
            </a:fld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748" name="Rectangle 3">
            <a:extLst>
              <a:ext uri="{FF2B5EF4-FFF2-40B4-BE49-F238E27FC236}">
                <a16:creationId xmlns:a16="http://schemas.microsoft.com/office/drawing/2014/main" id="{5C04E3C6-9DFE-9827-4D77-4089D6F7296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07950" y="620712"/>
            <a:ext cx="8642350" cy="4566749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en-US" altLang="zh-CN" sz="2400" dirty="0">
                <a:solidFill>
                  <a:srgbClr val="C00000"/>
                </a:solidFill>
              </a:rPr>
              <a:t>1. </a:t>
            </a:r>
            <a:r>
              <a:rPr lang="zh-CN" altLang="en-US" sz="2400" dirty="0">
                <a:solidFill>
                  <a:srgbClr val="C00000"/>
                </a:solidFill>
              </a:rPr>
              <a:t>在以下案例中提供了哪种安全机制？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altLang="zh-CN" sz="2400" dirty="0"/>
              <a:t>a. </a:t>
            </a:r>
            <a:r>
              <a:rPr lang="zh-CN" altLang="en-US" sz="2400" dirty="0"/>
              <a:t>一学校要求学生需进行身份认证并通过密码才能登录学校的服务器。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altLang="zh-CN" sz="2400" dirty="0"/>
              <a:t>b. </a:t>
            </a:r>
            <a:r>
              <a:rPr lang="zh-CN" altLang="en-US" sz="2400" dirty="0"/>
              <a:t>学生远程登录某系统，提交密码时附加该密码对应的消息摘要。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altLang="zh-CN" sz="2400" dirty="0"/>
              <a:t>c. </a:t>
            </a:r>
            <a:r>
              <a:rPr lang="zh-CN" altLang="en-US" sz="2400" dirty="0"/>
              <a:t>一学生把考试的答案写在小纸片上，又把纸片卷起来塞入笔帽，然后把笔递给另一名学生。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altLang="zh-CN" sz="2400" dirty="0"/>
              <a:t>d. </a:t>
            </a:r>
            <a:r>
              <a:rPr lang="zh-CN" altLang="en-US" sz="2400" dirty="0"/>
              <a:t>银行要求客户为一笔提款签名。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altLang="zh-CN" sz="2400" dirty="0"/>
              <a:t>e. </a:t>
            </a:r>
            <a:r>
              <a:rPr lang="zh-CN" altLang="en-US" sz="2400" dirty="0"/>
              <a:t>程序开发人员和测试人员，不能由同一个人员担当。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altLang="zh-CN" sz="2400" dirty="0"/>
              <a:t>f. </a:t>
            </a:r>
            <a:r>
              <a:rPr lang="zh-CN" altLang="en-US" sz="2400" dirty="0"/>
              <a:t>一名研究生为了保护其论文，使用了张贴于其网站上的水印。</a:t>
            </a:r>
            <a:r>
              <a:rPr lang="en-US" altLang="zh-CN" sz="2400" dirty="0"/>
              <a:t> </a:t>
            </a:r>
            <a:endParaRPr lang="zh-CN" altLang="en-US" sz="2400" dirty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zh-CN" altLang="en-US" sz="2400" dirty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zh-CN" sz="2400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6D143EAF-F0DE-9786-EA8E-EC750644B3F8}"/>
              </a:ext>
            </a:extLst>
          </p:cNvPr>
          <p:cNvSpPr txBox="1">
            <a:spLocks/>
          </p:cNvSpPr>
          <p:nvPr/>
        </p:nvSpPr>
        <p:spPr>
          <a:xfrm>
            <a:off x="457200" y="5536406"/>
            <a:ext cx="8427305" cy="1143000"/>
          </a:xfrm>
          <a:prstGeom prst="rect">
            <a:avLst/>
          </a:prstGeom>
        </p:spPr>
        <p:txBody>
          <a:bodyPr anchor="t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800" b="1">
                <a:solidFill>
                  <a:srgbClr val="000066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800" b="1">
                <a:solidFill>
                  <a:srgbClr val="000066"/>
                </a:solidFill>
                <a:latin typeface="Times New Roman" pitchFamily="18" charset="0"/>
                <a:ea typeface="华文新魏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800" b="1">
                <a:solidFill>
                  <a:srgbClr val="000066"/>
                </a:solidFill>
                <a:latin typeface="Times New Roman" pitchFamily="18" charset="0"/>
                <a:ea typeface="华文新魏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800" b="1">
                <a:solidFill>
                  <a:srgbClr val="000066"/>
                </a:solidFill>
                <a:latin typeface="Times New Roman" pitchFamily="18" charset="0"/>
                <a:ea typeface="华文新魏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800" b="1">
                <a:solidFill>
                  <a:srgbClr val="000066"/>
                </a:solidFill>
                <a:latin typeface="Times New Roman" pitchFamily="18" charset="0"/>
                <a:ea typeface="华文新魏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800" b="1">
                <a:solidFill>
                  <a:srgbClr val="000066"/>
                </a:solidFill>
                <a:latin typeface="Times New Roman" pitchFamily="18" charset="0"/>
                <a:ea typeface="华文新魏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800" b="1">
                <a:solidFill>
                  <a:srgbClr val="000066"/>
                </a:solidFill>
                <a:latin typeface="Times New Roman" pitchFamily="18" charset="0"/>
                <a:ea typeface="华文新魏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800" b="1">
                <a:solidFill>
                  <a:srgbClr val="000066"/>
                </a:solidFill>
                <a:latin typeface="Times New Roman" pitchFamily="18" charset="0"/>
                <a:ea typeface="华文新魏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800" b="1">
                <a:solidFill>
                  <a:srgbClr val="000066"/>
                </a:solidFill>
                <a:latin typeface="Times New Roman" pitchFamily="18" charset="0"/>
                <a:ea typeface="华文新魏" pitchFamily="2" charset="-122"/>
              </a:defRPr>
            </a:lvl9pPr>
          </a:lstStyle>
          <a:p>
            <a:pPr algn="l" defTabSz="914400" eaLnBrk="1" hangingPunct="1"/>
            <a:r>
              <a:rPr lang="en-US" altLang="zh-CN" sz="2800" kern="0" dirty="0"/>
              <a:t>1.</a:t>
            </a:r>
            <a:r>
              <a:rPr lang="zh-CN" altLang="en-US" sz="2800" kern="0" dirty="0"/>
              <a:t>认证（身份鉴别）、</a:t>
            </a:r>
            <a:r>
              <a:rPr lang="en-US" altLang="zh-CN" sz="2800" kern="0" dirty="0"/>
              <a:t>2.</a:t>
            </a:r>
            <a:r>
              <a:rPr lang="zh-CN" altLang="en-US" sz="2800" kern="0" dirty="0"/>
              <a:t>完整性、</a:t>
            </a:r>
            <a:r>
              <a:rPr lang="en-US" altLang="zh-CN" sz="2800" kern="0" dirty="0"/>
              <a:t>3.</a:t>
            </a:r>
            <a:r>
              <a:rPr lang="zh-CN" altLang="en-US" sz="2800" kern="0" dirty="0"/>
              <a:t>机密性、</a:t>
            </a:r>
            <a:endParaRPr lang="en-US" altLang="zh-CN" sz="2800" kern="0" dirty="0"/>
          </a:p>
          <a:p>
            <a:pPr algn="l" defTabSz="914400" eaLnBrk="1" hangingPunct="1"/>
            <a:r>
              <a:rPr lang="en-US" altLang="zh-CN" sz="2800" kern="0" dirty="0"/>
              <a:t>4.</a:t>
            </a:r>
            <a:r>
              <a:rPr lang="zh-CN" altLang="en-US" sz="2800" kern="0" dirty="0"/>
              <a:t>不可否认、</a:t>
            </a:r>
            <a:r>
              <a:rPr lang="en-US" altLang="zh-CN" sz="2800" kern="0" dirty="0"/>
              <a:t>5.</a:t>
            </a:r>
            <a:r>
              <a:rPr lang="zh-CN" altLang="en-US" sz="2800" kern="0" dirty="0"/>
              <a:t>访问控制、</a:t>
            </a:r>
            <a:r>
              <a:rPr lang="en-US" altLang="zh-CN" sz="2800" kern="0" dirty="0"/>
              <a:t>6.</a:t>
            </a:r>
            <a:r>
              <a:rPr lang="zh-CN" altLang="en-US" sz="2800" kern="0" dirty="0"/>
              <a:t>数字签名（不可否认）</a:t>
            </a:r>
            <a:br>
              <a:rPr lang="zh-CN" altLang="en-US" sz="2800" kern="0" dirty="0"/>
            </a:br>
            <a:endParaRPr lang="zh-CN" altLang="en-US" sz="2800" kern="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标题 1"/>
          <p:cNvSpPr>
            <a:spLocks noGrp="1"/>
          </p:cNvSpPr>
          <p:nvPr>
            <p:ph type="title"/>
          </p:nvPr>
        </p:nvSpPr>
        <p:spPr>
          <a:xfrm>
            <a:off x="6172200" y="152400"/>
            <a:ext cx="2819400" cy="990600"/>
          </a:xfrm>
        </p:spPr>
        <p:txBody>
          <a:bodyPr/>
          <a:lstStyle/>
          <a:p>
            <a:r>
              <a:rPr lang="zh-CN" altLang="en-US"/>
              <a:t>域内认证</a:t>
            </a:r>
          </a:p>
        </p:txBody>
      </p:sp>
      <p:sp>
        <p:nvSpPr>
          <p:cNvPr id="150530" name="Rectangle 2"/>
          <p:cNvSpPr>
            <a:spLocks noChangeArrowheads="1"/>
          </p:cNvSpPr>
          <p:nvPr/>
        </p:nvSpPr>
        <p:spPr bwMode="auto">
          <a:xfrm>
            <a:off x="4479636" y="-184666"/>
            <a:ext cx="184731" cy="369332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6861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6976753"/>
              </p:ext>
            </p:extLst>
          </p:nvPr>
        </p:nvGraphicFramePr>
        <p:xfrm>
          <a:off x="1201238" y="1248508"/>
          <a:ext cx="6741524" cy="525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r:id="rId3" imgW="7504659" imgH="6314852" progId="Visio.Drawing.11">
                  <p:embed/>
                </p:oleObj>
              </mc:Choice>
              <mc:Fallback>
                <p:oleObj r:id="rId3" imgW="7504659" imgH="6314852" progId="Visio.Drawing.11">
                  <p:embed/>
                  <p:pic>
                    <p:nvPicPr>
                      <p:cNvPr id="68612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01238" y="1248508"/>
                        <a:ext cx="6741524" cy="5257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6877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9B0FB7-F64F-4AC3-0DB4-41F7823CA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CF6314-E8E7-C3D8-7A5A-6524C8577EAF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58781A35-29E4-22EF-A80A-123FE2D52D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-137160"/>
            <a:ext cx="7010400" cy="9347200"/>
          </a:xfrm>
        </p:spPr>
      </p:pic>
    </p:spTree>
    <p:extLst>
      <p:ext uri="{BB962C8B-B14F-4D97-AF65-F5344CB8AC3E}">
        <p14:creationId xmlns:p14="http://schemas.microsoft.com/office/powerpoint/2010/main" val="690396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544B59-69F5-EE7C-EAE8-FA552D844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F94B9C-5386-05F4-DE98-50450EA907F7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138298-35A3-7F5E-E131-C4F57F89452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5">
            <a:extLst>
              <a:ext uri="{FF2B5EF4-FFF2-40B4-BE49-F238E27FC236}">
                <a16:creationId xmlns:a16="http://schemas.microsoft.com/office/drawing/2014/main" id="{19A3B52E-8698-722F-41D9-3F79141F35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-4825999"/>
            <a:ext cx="8762999" cy="1168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9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标题 1">
            <a:extLst>
              <a:ext uri="{FF2B5EF4-FFF2-40B4-BE49-F238E27FC236}">
                <a16:creationId xmlns:a16="http://schemas.microsoft.com/office/drawing/2014/main" id="{F2576A34-7262-4916-80C2-3D023F5357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25438" y="1268413"/>
            <a:ext cx="8350250" cy="114300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测试</a:t>
            </a:r>
            <a:r>
              <a:rPr lang="en-US" altLang="zh-CN" sz="24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1</a:t>
            </a:r>
            <a:r>
              <a:rPr lang="zh-CN" altLang="en-US" sz="2400" dirty="0">
                <a:latin typeface="+mn-lt"/>
                <a:ea typeface="+mn-ea"/>
                <a:cs typeface="+mn-cs"/>
              </a:rPr>
              <a:t>：根据下面流程设计一个基于第三方的认证协议，单向</a:t>
            </a:r>
            <a:r>
              <a:rPr lang="en-US" altLang="zh-CN" sz="2400" dirty="0">
                <a:latin typeface="+mn-lt"/>
                <a:ea typeface="+mn-ea"/>
                <a:cs typeface="+mn-cs"/>
              </a:rPr>
              <a:t>/</a:t>
            </a:r>
            <a:r>
              <a:rPr lang="zh-CN" altLang="en-US" sz="2400" dirty="0">
                <a:latin typeface="+mn-lt"/>
                <a:ea typeface="+mn-ea"/>
                <a:cs typeface="+mn-cs"/>
              </a:rPr>
              <a:t>双向均可：</a:t>
            </a:r>
            <a:br>
              <a:rPr lang="en-US" altLang="zh-CN" sz="2400" dirty="0">
                <a:latin typeface="+mn-lt"/>
                <a:ea typeface="+mn-ea"/>
                <a:cs typeface="+mn-cs"/>
              </a:rPr>
            </a:br>
            <a:r>
              <a:rPr lang="zh-CN" altLang="en-US" sz="2400" dirty="0">
                <a:latin typeface="+mn-lt"/>
                <a:ea typeface="+mn-ea"/>
                <a:cs typeface="+mn-cs"/>
              </a:rPr>
              <a:t>（</a:t>
            </a:r>
            <a:r>
              <a:rPr lang="en-US" altLang="zh-CN" sz="2400" dirty="0">
                <a:latin typeface="+mn-lt"/>
                <a:ea typeface="+mn-ea"/>
                <a:cs typeface="+mn-cs"/>
              </a:rPr>
              <a:t>1</a:t>
            </a:r>
            <a:r>
              <a:rPr lang="zh-CN" altLang="en-US" sz="2400" dirty="0">
                <a:latin typeface="+mn-lt"/>
                <a:ea typeface="+mn-ea"/>
                <a:cs typeface="+mn-cs"/>
              </a:rPr>
              <a:t>）说明设计协议的应用场景；</a:t>
            </a:r>
            <a:br>
              <a:rPr lang="en-US" altLang="zh-CN" sz="2400" dirty="0">
                <a:latin typeface="+mn-lt"/>
                <a:ea typeface="+mn-ea"/>
                <a:cs typeface="+mn-cs"/>
              </a:rPr>
            </a:br>
            <a:r>
              <a:rPr lang="zh-CN" altLang="en-US" sz="2400" dirty="0">
                <a:latin typeface="+mn-lt"/>
                <a:ea typeface="+mn-ea"/>
                <a:cs typeface="+mn-cs"/>
              </a:rPr>
              <a:t>（</a:t>
            </a:r>
            <a:r>
              <a:rPr lang="en-US" altLang="zh-CN" sz="2400" dirty="0">
                <a:latin typeface="+mn-lt"/>
                <a:ea typeface="+mn-ea"/>
                <a:cs typeface="+mn-cs"/>
              </a:rPr>
              <a:t>2</a:t>
            </a:r>
            <a:r>
              <a:rPr lang="zh-CN" altLang="en-US" sz="2400" dirty="0">
                <a:latin typeface="+mn-lt"/>
                <a:ea typeface="+mn-ea"/>
                <a:cs typeface="+mn-cs"/>
              </a:rPr>
              <a:t>）每个节点初始信息，如何获得；</a:t>
            </a:r>
            <a:r>
              <a:rPr lang="zh-CN" altLang="en-US" sz="2000" dirty="0">
                <a:latin typeface="+mn-lt"/>
                <a:ea typeface="+mn-ea"/>
                <a:cs typeface="+mn-cs"/>
              </a:rPr>
              <a:t>例如公钥、随机数等</a:t>
            </a:r>
            <a:br>
              <a:rPr lang="en-US" altLang="zh-CN" sz="2000" dirty="0">
                <a:latin typeface="+mn-lt"/>
                <a:ea typeface="+mn-ea"/>
                <a:cs typeface="+mn-cs"/>
              </a:rPr>
            </a:br>
            <a:r>
              <a:rPr lang="zh-CN" altLang="en-US" sz="2400" dirty="0">
                <a:latin typeface="+mn-lt"/>
                <a:ea typeface="+mn-ea"/>
                <a:cs typeface="+mn-cs"/>
              </a:rPr>
              <a:t>（</a:t>
            </a:r>
            <a:r>
              <a:rPr lang="en-US" altLang="zh-CN" sz="2400" dirty="0">
                <a:latin typeface="+mn-lt"/>
                <a:ea typeface="+mn-ea"/>
                <a:cs typeface="+mn-cs"/>
              </a:rPr>
              <a:t>3</a:t>
            </a:r>
            <a:r>
              <a:rPr lang="zh-CN" altLang="en-US" sz="2400" dirty="0">
                <a:latin typeface="+mn-lt"/>
                <a:ea typeface="+mn-ea"/>
                <a:cs typeface="+mn-cs"/>
              </a:rPr>
              <a:t>）简介算法整体功能或者目标，包含几个步骤，每个步骤功能；</a:t>
            </a:r>
            <a:br>
              <a:rPr lang="en-US" altLang="zh-CN" sz="2400" dirty="0">
                <a:latin typeface="+mn-lt"/>
                <a:ea typeface="+mn-ea"/>
                <a:cs typeface="+mn-cs"/>
              </a:rPr>
            </a:br>
            <a:r>
              <a:rPr lang="zh-CN" altLang="en-US" sz="2400" dirty="0">
                <a:latin typeface="+mn-lt"/>
                <a:ea typeface="+mn-ea"/>
                <a:cs typeface="+mn-cs"/>
              </a:rPr>
              <a:t>（</a:t>
            </a:r>
            <a:r>
              <a:rPr lang="en-US" altLang="zh-CN" sz="2400" dirty="0">
                <a:latin typeface="+mn-lt"/>
                <a:ea typeface="+mn-ea"/>
                <a:cs typeface="+mn-cs"/>
              </a:rPr>
              <a:t>4</a:t>
            </a:r>
            <a:r>
              <a:rPr lang="zh-CN" altLang="en-US" sz="2400" dirty="0">
                <a:latin typeface="+mn-lt"/>
                <a:ea typeface="+mn-ea"/>
                <a:cs typeface="+mn-cs"/>
              </a:rPr>
              <a:t>）对每个步骤详细实现加以设计，画出具体消息通信图；</a:t>
            </a:r>
            <a:br>
              <a:rPr lang="en-US" altLang="zh-CN" sz="2400" dirty="0">
                <a:latin typeface="+mn-lt"/>
                <a:ea typeface="+mn-ea"/>
                <a:cs typeface="+mn-cs"/>
              </a:rPr>
            </a:br>
            <a:endParaRPr lang="zh-CN" altLang="en-US" sz="2400" dirty="0">
              <a:latin typeface="+mn-lt"/>
              <a:ea typeface="+mn-ea"/>
              <a:cs typeface="+mn-cs"/>
            </a:endParaRPr>
          </a:p>
        </p:txBody>
      </p:sp>
      <p:sp>
        <p:nvSpPr>
          <p:cNvPr id="47107" name="灯片编号占位符 22">
            <a:extLst>
              <a:ext uri="{FF2B5EF4-FFF2-40B4-BE49-F238E27FC236}">
                <a16:creationId xmlns:a16="http://schemas.microsoft.com/office/drawing/2014/main" id="{17BA8633-85E5-8130-2747-EE395E369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00CDA1-2E85-4D87-9149-A2A68720C5C7}" type="slidenum">
              <a:rPr kumimoji="1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47108" name="图片 25">
            <a:extLst>
              <a:ext uri="{FF2B5EF4-FFF2-40B4-BE49-F238E27FC236}">
                <a16:creationId xmlns:a16="http://schemas.microsoft.com/office/drawing/2014/main" id="{36E3CB37-2038-D1D6-F11E-2A244AA3D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638" y="3514725"/>
            <a:ext cx="4873625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5B560EC-CEF5-02CD-D722-C8CA21C946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2" y="81140"/>
            <a:ext cx="8921376" cy="10397422"/>
          </a:xfrm>
        </p:spPr>
      </p:pic>
    </p:spTree>
    <p:extLst>
      <p:ext uri="{BB962C8B-B14F-4D97-AF65-F5344CB8AC3E}">
        <p14:creationId xmlns:p14="http://schemas.microsoft.com/office/powerpoint/2010/main" val="1663768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89EF22-4137-0A20-9553-28BB84279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983BB9-5A0A-B49B-5E31-000E111554F9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7907366-459A-1731-631E-4DE85EE497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137" y="-1214772"/>
            <a:ext cx="7019926" cy="12479868"/>
          </a:xfrm>
        </p:spPr>
      </p:pic>
    </p:spTree>
    <p:extLst>
      <p:ext uri="{BB962C8B-B14F-4D97-AF65-F5344CB8AC3E}">
        <p14:creationId xmlns:p14="http://schemas.microsoft.com/office/powerpoint/2010/main" val="7666510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34129F-F04E-4465-8C28-E3C81D7E3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小测</a:t>
            </a:r>
            <a:r>
              <a:rPr lang="en-US" altLang="zh-CN" dirty="0"/>
              <a:t>2</a:t>
            </a:r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F8C99BD1-DA38-D8FD-0F89-6B6D454CA9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4" y="1220372"/>
            <a:ext cx="9068372" cy="518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681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标题 1">
            <a:extLst>
              <a:ext uri="{FF2B5EF4-FFF2-40B4-BE49-F238E27FC236}">
                <a16:creationId xmlns:a16="http://schemas.microsoft.com/office/drawing/2014/main" id="{D73917F4-C941-821A-9280-B52B72093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kumimoji="0" lang="en-US" altLang="zh-CN">
                <a:latin typeface="华文新魏" panose="02010800040101010101" pitchFamily="2" charset="-122"/>
              </a:rPr>
              <a:t>1. 3.1 </a:t>
            </a:r>
            <a:r>
              <a:rPr kumimoji="0" lang="zh-CN" altLang="en-US">
                <a:latin typeface="华文新魏" panose="02010800040101010101" pitchFamily="2" charset="-122"/>
              </a:rPr>
              <a:t>无线网络特点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4099" name="内容占位符 2">
            <a:extLst>
              <a:ext uri="{FF2B5EF4-FFF2-40B4-BE49-F238E27FC236}">
                <a16:creationId xmlns:a16="http://schemas.microsoft.com/office/drawing/2014/main" id="{9DD50C07-5BDD-8E0F-FB72-E8A2ECCF1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600200"/>
            <a:ext cx="8062912" cy="4495800"/>
          </a:xfrm>
        </p:spPr>
        <p:txBody>
          <a:bodyPr/>
          <a:lstStyle/>
          <a:p>
            <a:pPr eaLnBrk="1" hangingPunct="1"/>
            <a:r>
              <a:rPr lang="zh-CN" altLang="en-US" sz="2400">
                <a:solidFill>
                  <a:srgbClr val="C00000"/>
                </a:solidFill>
              </a:rPr>
              <a:t>（</a:t>
            </a:r>
            <a:r>
              <a:rPr lang="en-US" altLang="zh-CN" sz="2400">
                <a:solidFill>
                  <a:srgbClr val="C00000"/>
                </a:solidFill>
              </a:rPr>
              <a:t>1</a:t>
            </a:r>
            <a:r>
              <a:rPr lang="zh-CN" altLang="en-US" sz="2400">
                <a:solidFill>
                  <a:srgbClr val="C00000"/>
                </a:solidFill>
              </a:rPr>
              <a:t>）网络连接的开放性</a:t>
            </a:r>
            <a:endParaRPr lang="en-US" altLang="zh-CN" sz="2400">
              <a:solidFill>
                <a:srgbClr val="C00000"/>
              </a:solidFill>
            </a:endParaRPr>
          </a:p>
          <a:p>
            <a:pPr lvl="1" eaLnBrk="1" hangingPunct="1"/>
            <a:r>
              <a:rPr lang="zh-CN" altLang="en-US" sz="2400"/>
              <a:t>有线网络的网络连接是相对固定的，具有确定的边界，如防火墙和网关，攻击者必须物理地接入网络或经过物理边界，才能进入到有线网络。通过对接入端口的管理可以有效地控制非法用户的接入。</a:t>
            </a:r>
            <a:endParaRPr lang="en-US" altLang="zh-CN" sz="2400"/>
          </a:p>
          <a:p>
            <a:pPr lvl="1" eaLnBrk="1" hangingPunct="1"/>
            <a:r>
              <a:rPr lang="zh-CN" altLang="en-US" sz="2400"/>
              <a:t>无线网络则没有一个明确的防御边界。无线网络的开放性带来了信息截取、未授权使用服务、恶意注入信息等一系列信息安全问题，如无线网络中普遍存在的 </a:t>
            </a:r>
            <a:r>
              <a:rPr lang="en-US" altLang="zh-CN" sz="2400"/>
              <a:t>DDoS </a:t>
            </a:r>
            <a:r>
              <a:rPr lang="zh-CN" altLang="en-US" sz="2400"/>
              <a:t>攻击问题。</a:t>
            </a:r>
          </a:p>
        </p:txBody>
      </p:sp>
      <p:sp>
        <p:nvSpPr>
          <p:cNvPr id="4100" name="灯片编号占位符 3">
            <a:extLst>
              <a:ext uri="{FF2B5EF4-FFF2-40B4-BE49-F238E27FC236}">
                <a16:creationId xmlns:a16="http://schemas.microsoft.com/office/drawing/2014/main" id="{6376544C-6E83-3EF9-107D-DE483528C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 b="1">
                <a:solidFill>
                  <a:srgbClr val="000066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A6CAAF1-2425-4014-85F3-8FFC62E1D9E4}" type="slidenum">
              <a:rPr kumimoji="1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华文新魏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259</TotalTime>
  <Words>875</Words>
  <Application>Microsoft Office PowerPoint</Application>
  <PresentationFormat>全屏显示(4:3)</PresentationFormat>
  <Paragraphs>59</Paragraphs>
  <Slides>15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等线</vt:lpstr>
      <vt:lpstr>华文新魏</vt:lpstr>
      <vt:lpstr>宋体</vt:lpstr>
      <vt:lpstr>Arial</vt:lpstr>
      <vt:lpstr>Calibri</vt:lpstr>
      <vt:lpstr>Calibri Light</vt:lpstr>
      <vt:lpstr>Tahoma</vt:lpstr>
      <vt:lpstr>Times New Roman</vt:lpstr>
      <vt:lpstr>Wingdings</vt:lpstr>
      <vt:lpstr>Office 主题​​</vt:lpstr>
      <vt:lpstr>默认设计模板</vt:lpstr>
      <vt:lpstr>Visio.Drawing.11</vt:lpstr>
      <vt:lpstr>随堂测试</vt:lpstr>
      <vt:lpstr>域内认证</vt:lpstr>
      <vt:lpstr>PowerPoint 演示文稿</vt:lpstr>
      <vt:lpstr>PowerPoint 演示文稿</vt:lpstr>
      <vt:lpstr>测试1：根据下面流程设计一个基于第三方的认证协议，单向/双向均可： （1）说明设计协议的应用场景； （2）每个节点初始信息，如何获得；例如公钥、随机数等 （3）简介算法整体功能或者目标，包含几个步骤，每个步骤功能； （4）对每个步骤详细实现加以设计，画出具体消息通信图； </vt:lpstr>
      <vt:lpstr>PowerPoint 演示文稿</vt:lpstr>
      <vt:lpstr>PowerPoint 演示文稿</vt:lpstr>
      <vt:lpstr>小测2</vt:lpstr>
      <vt:lpstr>1. 3.1 无线网络特点</vt:lpstr>
      <vt:lpstr>1. 3.1 无线网络特点</vt:lpstr>
      <vt:lpstr>1. 3.1 无线网络特点</vt:lpstr>
      <vt:lpstr>1. 3.1 无线网络特点</vt:lpstr>
      <vt:lpstr>1. 3.1 无线网络特点</vt:lpstr>
      <vt:lpstr>1. 3.2 安全服务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随堂测试</dc:title>
  <dc:creator>guowei wu</dc:creator>
  <cp:lastModifiedBy>罗 晋</cp:lastModifiedBy>
  <cp:revision>6</cp:revision>
  <cp:lastPrinted>2022-05-23T06:28:33Z</cp:lastPrinted>
  <dcterms:created xsi:type="dcterms:W3CDTF">2020-03-04T11:36:36Z</dcterms:created>
  <dcterms:modified xsi:type="dcterms:W3CDTF">2022-05-23T06:37:11Z</dcterms:modified>
</cp:coreProperties>
</file>

<file path=docProps/thumbnail.jpeg>
</file>